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  <p:sldMasterId id="2147483734" r:id="rId2"/>
    <p:sldMasterId id="2147483746" r:id="rId3"/>
  </p:sldMasterIdLst>
  <p:notesMasterIdLst>
    <p:notesMasterId r:id="rId17"/>
  </p:notesMasterIdLst>
  <p:sldIdLst>
    <p:sldId id="418" r:id="rId4"/>
    <p:sldId id="401" r:id="rId5"/>
    <p:sldId id="416" r:id="rId6"/>
    <p:sldId id="415" r:id="rId7"/>
    <p:sldId id="413" r:id="rId8"/>
    <p:sldId id="417" r:id="rId9"/>
    <p:sldId id="419" r:id="rId10"/>
    <p:sldId id="420" r:id="rId11"/>
    <p:sldId id="426" r:id="rId12"/>
    <p:sldId id="421" r:id="rId13"/>
    <p:sldId id="422" r:id="rId14"/>
    <p:sldId id="427" r:id="rId15"/>
    <p:sldId id="423" r:id="rId16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DD79"/>
    <a:srgbClr val="FFFFCC"/>
    <a:srgbClr val="2C5800"/>
    <a:srgbClr val="3FBF3F"/>
    <a:srgbClr val="74B230"/>
    <a:srgbClr val="009900"/>
    <a:srgbClr val="B0CA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921" autoAdjust="0"/>
  </p:normalViewPr>
  <p:slideViewPr>
    <p:cSldViewPr>
      <p:cViewPr varScale="1">
        <p:scale>
          <a:sx n="64" d="100"/>
          <a:sy n="64" d="100"/>
        </p:scale>
        <p:origin x="-876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9121AD3-D457-423F-B762-5A04EBFB987A}" type="datetimeFigureOut">
              <a:rPr lang="ru-RU"/>
              <a:pPr>
                <a:defRPr/>
              </a:pPr>
              <a:t>21.07.2016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15273"/>
            <a:ext cx="5437821" cy="446643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60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60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045567-44EB-46B0-8DCB-7F8391393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384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729" y="9428959"/>
            <a:ext cx="2946351" cy="49609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2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3858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729" y="9428959"/>
            <a:ext cx="2946351" cy="49609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3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3561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729" y="9428959"/>
            <a:ext cx="2946351" cy="49609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4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2519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729" y="9428959"/>
            <a:ext cx="2946351" cy="49609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5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8041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79" name="Номер слайда 3"/>
          <p:cNvSpPr txBox="1">
            <a:spLocks noGrp="1"/>
          </p:cNvSpPr>
          <p:nvPr/>
        </p:nvSpPr>
        <p:spPr bwMode="auto">
          <a:xfrm>
            <a:off x="3849729" y="9428959"/>
            <a:ext cx="2946351" cy="49609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EFEEC176-81C2-4241-A4EE-1B7860E62A3F}" type="slidenum">
              <a:rPr lang="ru-RU" sz="1200">
                <a:solidFill>
                  <a:prstClr val="black"/>
                </a:solidFill>
                <a:latin typeface="Calibri"/>
              </a:rPr>
              <a:pPr algn="r">
                <a:defRPr/>
              </a:pPr>
              <a:t>6</a:t>
            </a:fld>
            <a:endParaRPr lang="ru-RU" sz="12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63814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Номер слайда 3"/>
          <p:cNvSpPr txBox="1">
            <a:spLocks noGrp="1"/>
          </p:cNvSpPr>
          <p:nvPr/>
        </p:nvSpPr>
        <p:spPr bwMode="auto">
          <a:xfrm>
            <a:off x="3849728" y="9428959"/>
            <a:ext cx="2946351" cy="49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87BB3D-B196-4FF0-A09B-70B5F7A99B06}" type="slidenum">
              <a:rPr lang="ru-RU" sz="1200">
                <a:solidFill>
                  <a:prstClr val="black"/>
                </a:solidFill>
                <a:latin typeface="Calibri" pitchFamily="34" charset="0"/>
              </a:rPr>
              <a:pPr algn="r"/>
              <a:t>7</a:t>
            </a:fld>
            <a:endParaRPr lang="ru-RU" sz="120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645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70A11-047C-467E-AB5C-B154A6BA5E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9264-B0E0-4D11-8203-0C56FE542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992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388B-78D1-46A2-8385-17F89D7AC4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55E46-522B-4403-9A39-BB71CA9A2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919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8"/>
            <a:ext cx="27432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8"/>
            <a:ext cx="80264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CA7EA-35E9-4F9D-8D47-49407CA3E9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2D0D-B429-49B5-936E-C87B3B8983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572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70A11-047C-467E-AB5C-B154A6BA5EF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B9264-B0E0-4D11-8203-0C56FE542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193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D81FB-0017-462D-B570-099FF2653E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6AF4-CDF6-40CE-B327-5AC49F4265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85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2328-4CA3-4D05-9476-0560E26C87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BFF45-E25A-4F6F-AA6E-2A846B1B6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747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4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4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C1389-A77D-464C-ACEC-7957B62B6D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54CC-A9E1-431B-B4A7-08142748C9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142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4739-1248-4866-B34E-577E44ABA1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D397-BDEC-4E59-BCAC-D6137BAA27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170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8FE9D-E186-4379-81AF-193560D3CE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8EAF-9FEB-44A1-8CC4-9DA06FAEE9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6128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B9E8A-B29C-45BF-A368-13CB8B2947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3DFC5-84B6-4C0B-93C4-D72A7843EF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35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9204-A8B0-4995-97E4-12501D0416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8A19-FAD8-4EF2-8A7F-9FD8A1FE1D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051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D81FB-0017-462D-B570-099FF2653EF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6AF4-CDF6-40CE-B327-5AC49F4265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413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2EB7-793D-47F5-B1AC-7EE981A30F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64FF4-149F-4D4D-8B9A-47CA81F79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54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A388B-78D1-46A2-8385-17F89D7AC44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55E46-522B-4403-9A39-BB71CA9A2FA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958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06378"/>
            <a:ext cx="27432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06378"/>
            <a:ext cx="80264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CA7EA-35E9-4F9D-8D47-49407CA3E97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D2D0D-B429-49B5-936E-C87B3B89834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825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8F401-573C-4E5E-8718-AE9E8BC6E7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36823-42D8-41D7-A286-1AD98FC1178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12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351AF-B19A-41C9-8D3B-184A93BA331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43B4-613F-4379-ABAC-C8A11782DD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539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A2556-52EE-4A91-A16C-ACF90B99225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BD8BC-A248-47BB-A73A-87ED84BA6D5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5818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39FD8-4967-48F4-BD33-617BE8A4C66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EFC4B-73DF-4EDA-A5B5-D75A7FD3D71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911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07A4-3CAB-4799-B604-A52EBD302B1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8E57C-23A9-4E64-AAEB-4F581A4284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3942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9D7D-A679-43DE-9DCE-F6C998FB095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E1A03-4FB9-47EE-92D9-8A47230A348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193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9F3A4-CEAB-469F-8B12-B49A135279A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01F37-319C-43F7-B6A0-E91FC2509D8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70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62328-4CA3-4D05-9476-0560E26C875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BFF45-E25A-4F6F-AA6E-2A846B1B62A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9900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9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A74E1-834A-40BE-8D13-FEA4232B78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2DBE2-C6BF-4E60-A1F4-F676141D455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4245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4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EF24C-C936-4900-BE0C-B083D69A17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031A5-5C1F-45BE-86F4-F9584817C16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07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FD731-0ACD-40ED-B6BA-C865D24B82C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704DE-E118-47BA-BAFA-0835190659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8267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462A6-492C-4E8C-9BDC-A8E56860B6B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68FF8-27AC-46B8-A12A-87BE08F010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95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200154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200154"/>
            <a:ext cx="53848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C1389-A77D-464C-ACEC-7957B62B6DC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A54CC-A9E1-431B-B4A7-08142748C9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873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44739-1248-4866-B34E-577E44ABA14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DD397-BDEC-4E59-BCAC-D6137BAA27B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27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8FE9D-E186-4379-81AF-193560D3CE0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8EAF-9FEB-44A1-8CC4-9DA06FAEE9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716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B9E8A-B29C-45BF-A368-13CB8B29474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3DFC5-84B6-4C0B-93C4-D72A7843EF7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11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11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69204-A8B0-4995-97E4-12501D0416E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E8A19-FAD8-4EF2-8A7F-9FD8A1FE1D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3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0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F2EB7-793D-47F5-B1AC-7EE981A30F8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64FF4-149F-4D4D-8B9A-47CA81F7900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9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9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633FE-2D7A-4BB0-9279-7B3426C630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D1A4BA-D66E-4D5A-9612-3D9956367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154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8A633FE-2D7A-4BB0-9279-7B3426C6308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D1A4BA-D66E-4D5A-9612-3D99563673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38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2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D50ECD-D04E-4CE2-93E6-9611483595A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83F0DC-1E81-40A3-99CD-DF9A0EB0B4D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4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1424" y="1052736"/>
            <a:ext cx="10585176" cy="244827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Промежуточные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реализации проектов</a:t>
            </a:r>
            <a:b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стипендиальной поддержки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стимулирования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роста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9576" y="5085184"/>
            <a:ext cx="9433048" cy="1057672"/>
          </a:xfrm>
        </p:spPr>
        <p:txBody>
          <a:bodyPr/>
          <a:lstStyle/>
          <a:p>
            <a:pPr algn="r"/>
            <a:r>
              <a:rPr lang="ru-RU" sz="2800" b="1" i="1" dirty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Т.Б. </a:t>
            </a:r>
            <a:r>
              <a:rPr lang="ru-RU" sz="2800" b="1" i="1" dirty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Алишев – заместитель министра образования и науки Республики Татарстан</a:t>
            </a:r>
            <a:endParaRPr lang="ru-RU" sz="2800" b="1" i="1" dirty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127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767408" y="287156"/>
            <a:ext cx="11017224" cy="405541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2400" b="1" i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Отсутствующие на обучении</a:t>
            </a:r>
          </a:p>
          <a:p>
            <a:pPr>
              <a:defRPr/>
            </a:pPr>
            <a:endParaRPr lang="ru-RU" sz="2000" b="1" dirty="0">
              <a:solidFill>
                <a:srgbClr val="C050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Бугульминский (4 чел.)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Ягафарова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Н.М., учитель-наставник, Лицей №2, на больничном 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Галлямова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Н.В., учитель-наставник, Лицей №2,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 отказаться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Ридзель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М.И, учитель-мастер, СОШ №13, на больничном </a:t>
            </a:r>
          </a:p>
          <a:p>
            <a:pPr algn="l"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Кондратенко Н.Г., учитель-мастер, Лицей №2, 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отпуск заграницей</a:t>
            </a:r>
          </a:p>
          <a:p>
            <a:pPr>
              <a:defRPr/>
            </a:pP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Казань,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Вахитовский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–Приволжский (2 чел.)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Ярошевская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В.А., учитель-мастер, СОШ №39, на больничном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Фатыхова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Л.Г., учитель-мастер, Гим.№6,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гранта </a:t>
            </a:r>
          </a:p>
          <a:p>
            <a:pPr algn="l">
              <a:defRPr/>
            </a:pP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Лениногорский (2 чел.)</a:t>
            </a:r>
          </a:p>
          <a:p>
            <a:pPr algn="l"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Шереметьев И.Л., учитель-мастер, СОШ №10,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l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Аладова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Н.В., учитель-мастер, СОШ №7, отпуск</a:t>
            </a:r>
          </a:p>
          <a:p>
            <a:pPr>
              <a:defRPr/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84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9416" y="692696"/>
            <a:ext cx="103691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i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Отсутствующие на обучении</a:t>
            </a:r>
          </a:p>
          <a:p>
            <a:pPr algn="ctr">
              <a:defRPr/>
            </a:pPr>
            <a:endParaRPr lang="ru-RU" sz="2000" b="1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Набережные Челны (6 чел.)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Маркова Э.И., учитель-мастер, СОШ №44, на больничном 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Гайнутдинова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Р.Ф., учитель-мастер, СОШ №56, на больничном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Гибадуллина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Ч.Г., учитель-мастер, СОШ №56,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Садриева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Г.Н., учитель-мастер, на больничном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Сайфетярова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Ф.Х., учитель-мастер, СОШ №61,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Манякина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А.И., учитель-мастер, СОШ №12,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ctr">
              <a:defRPr/>
            </a:pPr>
            <a:endParaRPr lang="ru-RU" sz="2000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2000" b="1" dirty="0">
              <a:solidFill>
                <a:srgbClr val="C0504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Нижнекамск (3 чел.)</a:t>
            </a:r>
          </a:p>
          <a:p>
            <a:pPr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Мингулова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Э.Г., учитель-наставник, Лицей №35, отпуск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Макеева Т.А., учитель-наставник, СОШ №33, на больничном Иванова Я.А., учитель-мастер, СОШ №35, отпуск</a:t>
            </a:r>
          </a:p>
        </p:txBody>
      </p:sp>
    </p:spTree>
    <p:extLst>
      <p:ext uri="{BB962C8B-B14F-4D97-AF65-F5344CB8AC3E}">
        <p14:creationId xmlns:p14="http://schemas.microsoft.com/office/powerpoint/2010/main" val="298657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5400" y="364853"/>
            <a:ext cx="108012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C0504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Отсутствующие на обучении</a:t>
            </a:r>
          </a:p>
          <a:p>
            <a:pPr algn="ctr">
              <a:defRPr/>
            </a:pP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Новошешминский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 чел.)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Фаттахова Л.Р., учитель-наставник, Нов. СОШ, уволилась</a:t>
            </a:r>
          </a:p>
          <a:p>
            <a:pPr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Морозова А.Ф., учитель-мастер,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СОШ, отпуск по уходу за ребенком</a:t>
            </a:r>
          </a:p>
          <a:p>
            <a:pPr algn="ctr">
              <a:defRPr/>
            </a:pPr>
            <a:endParaRPr lang="ru-RU" sz="1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Сабинский (1 чел.)</a:t>
            </a:r>
          </a:p>
          <a:p>
            <a:pPr algn="just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Л.Р., учитель-мастер, г.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Б.Сабы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отпуск по уходу за ребенком</a:t>
            </a:r>
          </a:p>
          <a:p>
            <a:pPr algn="ctr">
              <a:defRPr/>
            </a:pP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Тетюшский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 чел.)</a:t>
            </a:r>
          </a:p>
          <a:p>
            <a:pPr algn="just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Хатыпова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Д.Г., учитель-мастер,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№2.,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ctr">
              <a:defRPr/>
            </a:pP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Чистопольский (1 чел.)</a:t>
            </a:r>
          </a:p>
          <a:p>
            <a:pPr algn="just">
              <a:defRPr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Новикова О.М., учитель-мастер.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Гим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№3, отпуск</a:t>
            </a:r>
          </a:p>
          <a:p>
            <a:pPr algn="ctr">
              <a:defRPr/>
            </a:pP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Ютазинский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 чел.)</a:t>
            </a:r>
          </a:p>
          <a:p>
            <a:pPr algn="just">
              <a:defRPr/>
            </a:pP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Нигматуллина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Л.И. (1 чел.), учитель-мастер, </a:t>
            </a:r>
            <a:r>
              <a:rPr lang="ru-RU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Ур.СОШ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</p:txBody>
      </p:sp>
    </p:spTree>
    <p:extLst>
      <p:ext uri="{BB962C8B-B14F-4D97-AF65-F5344CB8AC3E}">
        <p14:creationId xmlns:p14="http://schemas.microsoft.com/office/powerpoint/2010/main" val="295594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1424" y="287155"/>
            <a:ext cx="10801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вопросы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грантополучателей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«Учитель-наставник», «Учитель-мастер» </a:t>
            </a:r>
          </a:p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период обучения с 1 по 14 июля 2016 г.)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1424" y="1628800"/>
            <a:ext cx="105131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Министерство предложить примерный перечень проектов?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проект реализовывать с учениками только своей школы???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два учителя одного района (школы) работать над одним проектом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Проект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 в группе?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повлияет грант на педагогическую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аттестацию?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положении конкурса на получение гранта «Учитель-мастер» не было написано о проекте, который мы будем выполнять? И его условия? Можно было бы приехать на обучение с готовыми идеями, узнать, подходят они для реализации или нет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 освободить учителей начальных классов от данной работы.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отказаться от гранта?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получим финансирование? (Когда произойдет оплата?)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приказе МОиН РТ мы являемся «победителями» гранта, поэтому должны предоставить только отчет.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участник меняет место работы, то может ли продолжить реализацию проекта в другом месте (в другой школе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)?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3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3392" y="11378"/>
            <a:ext cx="110892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20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Результаты республиканского этапа  целевого приема на педагогические направления подготовки в вузы Республики Татарстан  </a:t>
            </a:r>
          </a:p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endParaRPr lang="ru-RU" sz="14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866370"/>
              </p:ext>
            </p:extLst>
          </p:nvPr>
        </p:nvGraphicFramePr>
        <p:xfrm>
          <a:off x="695401" y="1196752"/>
          <a:ext cx="11017223" cy="414451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982711"/>
                <a:gridCol w="1034457"/>
                <a:gridCol w="1050020"/>
                <a:gridCol w="1206867"/>
                <a:gridCol w="1174317"/>
                <a:gridCol w="1421528"/>
                <a:gridCol w="1588278"/>
                <a:gridCol w="1559045"/>
              </a:tblGrid>
              <a:tr h="327152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Участники проекта стипендиальной поддержки 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rowSpan="2"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Кол-во участников на республиканского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этапа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Допущены к федеральному этапу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</a:tr>
              <a:tr h="214685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0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 anchor="ctr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5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Допущены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к конкурсу на целевые места 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Отсев по</a:t>
                      </a:r>
                      <a:r>
                        <a:rPr lang="ru-RU" sz="1800" b="1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результатам 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баллов ЕГЭ 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Отказ от целевого направления</a:t>
                      </a:r>
                      <a:endParaRPr lang="ru-RU" sz="18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1840231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 заявке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отказались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Прошли собеседование и тестирование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05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43 муниципальных образования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290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266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212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155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47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351584" y="5331102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принимали участие: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Апастовский, Атнинский муниципальные районы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2490" y="5661248"/>
            <a:ext cx="6021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выбрали экзамен по обществознанию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42 чел. 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профильной математики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8 чел.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достигнут порог профильной математики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1 чел.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48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3392" y="2"/>
            <a:ext cx="11017224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Выводы проведения работы по реализации проекта стипендиальной поддержки студентов педагогических направлений подготовки </a:t>
            </a:r>
          </a:p>
          <a:p>
            <a:pPr algn="ctr">
              <a:spcAft>
                <a:spcPts val="0"/>
              </a:spcAft>
            </a:pPr>
            <a:endParaRPr lang="ru-RU" sz="14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408" y="1700808"/>
            <a:ext cx="10801200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организованная работа с детьми по мотивации к выбору будущей профессии;</a:t>
            </a:r>
          </a:p>
          <a:p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детей с низкими результатами ЕГЭ достаточно высоко;</a:t>
            </a:r>
          </a:p>
          <a:p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проведена работа по ориентации детей в выборе экзаменов ЕГЭ, необходимых для поступления в вуз;</a:t>
            </a:r>
          </a:p>
          <a:p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76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3392" y="2"/>
            <a:ext cx="1116124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Результаты проведения работы по реализации проекта стипендиальной поддержки студентов педагогических направлений подготовки</a:t>
            </a:r>
          </a:p>
          <a:p>
            <a:pPr algn="ctr">
              <a:spcAft>
                <a:spcPts val="0"/>
              </a:spcAft>
            </a:pPr>
            <a:endParaRPr lang="ru-RU" sz="14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840218"/>
              </p:ext>
            </p:extLst>
          </p:nvPr>
        </p:nvGraphicFramePr>
        <p:xfrm>
          <a:off x="767409" y="1628801"/>
          <a:ext cx="10729191" cy="383708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305646"/>
                <a:gridCol w="922258"/>
                <a:gridCol w="1106710"/>
                <a:gridCol w="1106710"/>
                <a:gridCol w="1198936"/>
                <a:gridCol w="1291162"/>
                <a:gridCol w="1660065"/>
                <a:gridCol w="1137704"/>
              </a:tblGrid>
              <a:tr h="8541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проведения республиканского этапа                             (кол-во 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</a:tr>
              <a:tr h="1439241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заявке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отказ от собеседования</a:t>
                      </a: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прошли собеседования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допущены к федеральному этапу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рекомендованы к конкурсу на ЦП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отсев по результатам баллов ЕГЭ </a:t>
                      </a: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отказ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от целевого направления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888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Нижнекамский 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888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Заинский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Муслюмовский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Сармановский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78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Менделеевский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15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51384" y="2"/>
            <a:ext cx="11089232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Результаты проведения работы по реализации проекта стипендиальной поддержки студентов педагогических направлений подготовки</a:t>
            </a:r>
          </a:p>
          <a:p>
            <a:pPr algn="ctr">
              <a:spcAft>
                <a:spcPts val="0"/>
              </a:spcAft>
            </a:pPr>
            <a:endParaRPr lang="ru-RU" sz="14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37474"/>
              </p:ext>
            </p:extLst>
          </p:nvPr>
        </p:nvGraphicFramePr>
        <p:xfrm>
          <a:off x="839417" y="1628801"/>
          <a:ext cx="10585176" cy="434667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274698"/>
                <a:gridCol w="909879"/>
                <a:gridCol w="1091855"/>
                <a:gridCol w="1091855"/>
                <a:gridCol w="1182843"/>
                <a:gridCol w="1273830"/>
                <a:gridCol w="1637782"/>
                <a:gridCol w="1122434"/>
              </a:tblGrid>
              <a:tr h="8541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Участники 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Результаты проведения республиканского этапа                             (кол-во чел.)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них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58725" marR="58725" marT="0" marB="0"/>
                </a:tc>
              </a:tr>
              <a:tr h="1439241">
                <a:tc vMerge="1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заявке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отказ от собеседования</a:t>
                      </a: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прошли собеседования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допущены к федеральному этапу</a:t>
                      </a:r>
                      <a:endParaRPr lang="ru-RU" sz="16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рекомендованы к конкурсу на ЦП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отсев по результатам баллов ЕГЭ </a:t>
                      </a: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отказ</a:t>
                      </a:r>
                      <a:r>
                        <a:rPr lang="ru-RU" sz="1600" b="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от целевого направления</a:t>
                      </a:r>
                      <a:endParaRPr lang="ru-RU" sz="1600" b="1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88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Альметьевский</a:t>
                      </a: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Лениногорский</a:t>
                      </a: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Бугульминский </a:t>
                      </a: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784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Бавлинский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2925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Ютазинский</a:t>
                      </a:r>
                      <a:r>
                        <a:rPr lang="ru-RU" sz="15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  <a:tr h="51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Азнакаевский</a:t>
                      </a:r>
                      <a:endParaRPr lang="ru-RU" sz="15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79DD7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725" marR="58725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20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67408" y="3"/>
            <a:ext cx="10873208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endParaRPr lang="ru-RU" sz="16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Что надо сделать в настоящее время по реализации проекта стипендиальной поддержки студентов педагогических направлений подготовки </a:t>
            </a:r>
          </a:p>
          <a:p>
            <a:pPr algn="ctr">
              <a:spcAft>
                <a:spcPts val="0"/>
              </a:spcAft>
            </a:pPr>
            <a:endParaRPr lang="ru-RU" sz="14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7408" y="2132856"/>
            <a:ext cx="10801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Проконтролировать подачу оригиналов документов в соответствии с направлениями подготовки и вузами;</a:t>
            </a:r>
          </a:p>
          <a:p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Подача оригиналов документов должна быть осуществлена до 23 июля!!! </a:t>
            </a:r>
          </a:p>
          <a:p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Проконтролировать правильность заполнения всех договоров;</a:t>
            </a:r>
          </a:p>
          <a:p>
            <a:pPr marL="285750" indent="-28575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87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7408" y="281150"/>
            <a:ext cx="10585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Обучение грантополучателей «Учитель-наставник», «Учитель-мастер</a:t>
            </a:r>
            <a:r>
              <a:rPr lang="ru-RU" sz="20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», </a:t>
            </a:r>
            <a:r>
              <a:rPr lang="ru-RU" sz="20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«Учитель-эксперт» в летний период 2016 года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144502"/>
              </p:ext>
            </p:extLst>
          </p:nvPr>
        </p:nvGraphicFramePr>
        <p:xfrm>
          <a:off x="551384" y="2636911"/>
          <a:ext cx="11305256" cy="3393740"/>
        </p:xfrm>
        <a:graphic>
          <a:graphicData uri="http://schemas.openxmlformats.org/drawingml/2006/table">
            <a:tbl>
              <a:tblPr firstRow="1" firstCol="1" bandRow="1"/>
              <a:tblGrid>
                <a:gridCol w="11305256"/>
              </a:tblGrid>
              <a:tr h="378042">
                <a:tc>
                  <a:txBody>
                    <a:bodyPr/>
                    <a:lstStyle/>
                    <a:p>
                      <a:pPr algn="l" rtl="0" fontAlgn="base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endParaRPr lang="ru-RU" sz="2400" b="1" i="1" kern="1200" dirty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1, 2, 3 июля 2016 года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41049"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r>
                        <a:rPr lang="ru-RU" sz="2800" b="1" i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6, 7, 8 </a:t>
                      </a:r>
                      <a:r>
                        <a:rPr lang="ru-RU" sz="2400" b="1" i="1" kern="1200" dirty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июля 2016 г.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260141">
                <a:tc>
                  <a:txBody>
                    <a:bodyPr/>
                    <a:lstStyle/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r>
                        <a:rPr lang="ru-RU" sz="2800" b="1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9, 10, 11 июля 2016 г.</a:t>
                      </a:r>
                    </a:p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поток: </a:t>
                      </a:r>
                      <a:r>
                        <a:rPr lang="ru-RU" sz="24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12, 13, 14 июля 2016 года</a:t>
                      </a:r>
                    </a:p>
                    <a:p>
                      <a:pPr marL="0" marR="0" indent="0" algn="l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i="1" kern="1200" dirty="0" smtClean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категории «Учитель-эксперт» обучение планируется 13 августа в рамках Августовского совещания работников  образования РТ</a:t>
                      </a:r>
                    </a:p>
                    <a:p>
                      <a:pPr marL="0" algn="l" defTabSz="914400" rtl="0" eaLnBrk="1" fontAlgn="base" latinLnBrk="0" hangingPunct="0">
                        <a:spcBef>
                          <a:spcPct val="0"/>
                        </a:spcBef>
                        <a:spcAft>
                          <a:spcPts val="0"/>
                        </a:spcAft>
                      </a:pPr>
                      <a:r>
                        <a:rPr lang="ru-RU" sz="2000" b="1" i="1" kern="1200" dirty="0" smtClean="0">
                          <a:ln>
                            <a:solidFill>
                              <a:srgbClr val="C0504D">
                                <a:lumMod val="75000"/>
                              </a:srgbClr>
                            </a:solidFill>
                          </a:ln>
                          <a:solidFill>
                            <a:srgbClr val="C00000"/>
                          </a:solidFill>
                          <a:latin typeface="Garamond" pitchFamily="18" charset="0"/>
                          <a:ea typeface="+mn-ea"/>
                          <a:cs typeface="+mn-cs"/>
                        </a:rPr>
                        <a:t>Конец августа </a:t>
                      </a:r>
                      <a:r>
                        <a:rPr lang="ru-RU" sz="2000" b="1" i="1" kern="120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з</a:t>
                      </a:r>
                      <a:r>
                        <a:rPr lang="ru-RU" sz="2000" b="1" i="1" kern="1200" dirty="0" smtClean="0">
                          <a:solidFill>
                            <a:srgbClr val="C00000"/>
                          </a:solidFill>
                          <a:effectLst/>
                          <a:latin typeface="Garamond" panose="02020404030301010803" pitchFamily="18" charset="0"/>
                          <a:ea typeface="+mn-ea"/>
                          <a:cs typeface="+mn-cs"/>
                        </a:rPr>
                        <a:t>ащита тем и планов грантополучателями</a:t>
                      </a:r>
                      <a:endParaRPr lang="ru-RU" sz="2000" b="1" i="1" kern="1200" dirty="0">
                        <a:ln>
                          <a:solidFill>
                            <a:srgbClr val="C0504D">
                              <a:lumMod val="75000"/>
                            </a:srgbClr>
                          </a:solidFill>
                        </a:ln>
                        <a:solidFill>
                          <a:srgbClr val="C00000"/>
                        </a:solidFill>
                        <a:latin typeface="Garamond" pitchFamily="18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1384" y="1340769"/>
            <a:ext cx="111612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летний период пройдут обучение:</a:t>
            </a:r>
          </a:p>
          <a:p>
            <a:pPr hangingPunct="0">
              <a:spcAft>
                <a:spcPts val="0"/>
              </a:spcAft>
            </a:pP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категории </a:t>
            </a: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«Учитель-наставник» </a:t>
            </a: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102 чел.</a:t>
            </a:r>
          </a:p>
          <a:p>
            <a:pPr hangingPunct="0">
              <a:spcAft>
                <a:spcPts val="0"/>
              </a:spcAft>
            </a:pP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категории </a:t>
            </a:r>
            <a:r>
              <a:rPr lang="ru-RU" sz="2400" b="1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«Учитель-мастер» </a:t>
            </a:r>
            <a:r>
              <a:rPr lang="ru-RU" sz="2400" dirty="0">
                <a:solidFill>
                  <a:srgbClr val="1F497D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</a:rPr>
              <a:t>600 чел.</a:t>
            </a:r>
          </a:p>
        </p:txBody>
      </p:sp>
    </p:spTree>
    <p:extLst>
      <p:ext uri="{BB962C8B-B14F-4D97-AF65-F5344CB8AC3E}">
        <p14:creationId xmlns:p14="http://schemas.microsoft.com/office/powerpoint/2010/main" val="95632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531316"/>
            <a:ext cx="10513168" cy="3053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Отсутствующие на </a:t>
            </a:r>
            <a:r>
              <a:rPr lang="ru-RU" sz="2800" b="1" dirty="0" smtClean="0">
                <a:ln>
                  <a:solidFill>
                    <a:srgbClr val="C0504D">
                      <a:lumMod val="75000"/>
                    </a:srgbClr>
                  </a:solidFill>
                </a:ln>
                <a:solidFill>
                  <a:srgbClr val="C00000"/>
                </a:solidFill>
                <a:latin typeface="Garamond" pitchFamily="18" charset="0"/>
                <a:ea typeface="+mn-ea"/>
                <a:cs typeface="+mn-cs"/>
              </a:rPr>
              <a:t>обучении</a:t>
            </a:r>
            <a:endParaRPr lang="ru-RU" sz="2800" b="1" dirty="0">
              <a:ln>
                <a:solidFill>
                  <a:srgbClr val="C0504D">
                    <a:lumMod val="75000"/>
                  </a:srgbClr>
                </a:solidFill>
              </a:ln>
              <a:solidFill>
                <a:srgbClr val="C00000"/>
              </a:solidFill>
              <a:latin typeface="Garamond" pitchFamily="18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5400" y="1340768"/>
            <a:ext cx="964907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Отсутствовали – 30 чел., из 15 муниципальных районов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причинам: 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 больничном - 11 чел.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без причины - 10 чел.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отпуск - 4 чел.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отпуск  по уходу за ребёнком - 2 чел.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увольнение - 1 чел.</a:t>
            </a:r>
          </a:p>
          <a:p>
            <a:pPr algn="just"/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санаторий – 1 чел.</a:t>
            </a:r>
          </a:p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87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0038" y="531316"/>
            <a:ext cx="8316912" cy="3053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Отсутствующие на обучении</a:t>
            </a:r>
            <a:r>
              <a:rPr lang="ru-RU" sz="2400" b="1" i="1" dirty="0">
                <a:solidFill>
                  <a:schemeClr val="accent2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chemeClr val="accent2"/>
                </a:solidFill>
                <a:latin typeface="Garamond" panose="02020404030301010803" pitchFamily="18" charset="0"/>
                <a:cs typeface="Times New Roman" panose="02020603050405020304" pitchFamily="18" charset="0"/>
              </a:rPr>
            </a:br>
            <a:endParaRPr lang="ru-RU" sz="2400" b="1" i="1" dirty="0">
              <a:solidFill>
                <a:schemeClr val="accent2"/>
              </a:solidFill>
              <a:latin typeface="Garamond" panose="02020404030301010803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5400" y="836712"/>
            <a:ext cx="10873208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Агрызский (1 чел.):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Симаков Ф.Ф., учитель-мастер, 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Исенбаевская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СОШ, 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ctr"/>
            <a:endParaRPr lang="ru-RU" sz="19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Азнакаевский</a:t>
            </a:r>
            <a:r>
              <a:rPr lang="ru-RU" sz="19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 чел.)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Ключников С.Б., учитель- мастер, 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Актюб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СОШ№2, 2 дня на больничном</a:t>
            </a:r>
          </a:p>
          <a:p>
            <a:pPr algn="ctr"/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Актанышский (3 чел.)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Гарипов Р.М., учитель-мастер, Гуманитарная 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9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just"/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Исмакаева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Д.Ф., 2 дня в санатории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Бакиров Р.Ф., учитель-мастер, Гуманитарная 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.-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на больничном</a:t>
            </a:r>
          </a:p>
          <a:p>
            <a:pPr algn="ctr"/>
            <a:r>
              <a:rPr lang="ru-RU" sz="19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Алькеевский</a:t>
            </a:r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 чел.)</a:t>
            </a:r>
          </a:p>
          <a:p>
            <a:pPr algn="just"/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Файзуллин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И.И., учитель-наставник, Базарно-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Матакская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СОШ, 2 дня, на больничном</a:t>
            </a:r>
          </a:p>
          <a:p>
            <a:pPr algn="ctr"/>
            <a:endParaRPr lang="ru-RU" sz="19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9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Атнинский (1 чел.)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Ахметова Г.Р., учитель-мастер, </a:t>
            </a:r>
            <a:r>
              <a:rPr lang="ru-RU" sz="19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Большеатнинская</a:t>
            </a:r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СОШ, </a:t>
            </a:r>
            <a:r>
              <a:rPr lang="ru-RU" sz="19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причины</a:t>
            </a:r>
          </a:p>
          <a:p>
            <a:pPr algn="just"/>
            <a:r>
              <a:rPr lang="ru-RU" sz="19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864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6547</TotalTime>
  <Words>1141</Words>
  <Application>Microsoft Office PowerPoint</Application>
  <PresentationFormat>Произвольный</PresentationFormat>
  <Paragraphs>246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3_Тема Office</vt:lpstr>
      <vt:lpstr>4_Тема Office</vt:lpstr>
      <vt:lpstr>Тема Office</vt:lpstr>
      <vt:lpstr>Промежуточные этапы реализации проектов целевой стипендиальной поддержки и стимулирования профессионального роста учителей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Отсутствующие на обучении</vt:lpstr>
      <vt:lpstr>Отсутствующие на обучении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Выбор педагогами образовательных организаций  для повышения квалификации в 2016 году</dc:title>
  <dc:creator>Giniatullina</dc:creator>
  <cp:lastModifiedBy>Gulnara</cp:lastModifiedBy>
  <cp:revision>529</cp:revision>
  <cp:lastPrinted>2016-07-20T16:16:43Z</cp:lastPrinted>
  <dcterms:created xsi:type="dcterms:W3CDTF">2015-12-30T06:08:30Z</dcterms:created>
  <dcterms:modified xsi:type="dcterms:W3CDTF">2016-07-21T12:11:51Z</dcterms:modified>
</cp:coreProperties>
</file>